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8" r:id="rId3"/>
    <p:sldId id="272" r:id="rId4"/>
    <p:sldId id="267" r:id="rId5"/>
    <p:sldId id="284" r:id="rId6"/>
    <p:sldId id="285" r:id="rId7"/>
    <p:sldId id="286" r:id="rId8"/>
    <p:sldId id="287" r:id="rId9"/>
    <p:sldId id="271" r:id="rId10"/>
    <p:sldId id="280" r:id="rId11"/>
    <p:sldId id="282" r:id="rId12"/>
    <p:sldId id="268" r:id="rId13"/>
    <p:sldId id="269" r:id="rId14"/>
    <p:sldId id="270" r:id="rId15"/>
    <p:sldId id="257" r:id="rId16"/>
    <p:sldId id="258" r:id="rId17"/>
    <p:sldId id="283" r:id="rId18"/>
    <p:sldId id="259" r:id="rId19"/>
    <p:sldId id="260" r:id="rId20"/>
    <p:sldId id="262" r:id="rId21"/>
    <p:sldId id="261" r:id="rId22"/>
    <p:sldId id="263" r:id="rId23"/>
    <p:sldId id="264" r:id="rId24"/>
    <p:sldId id="265" r:id="rId25"/>
    <p:sldId id="266" r:id="rId26"/>
    <p:sldId id="273" r:id="rId27"/>
    <p:sldId id="274" r:id="rId28"/>
    <p:sldId id="275" r:id="rId29"/>
    <p:sldId id="276" r:id="rId30"/>
    <p:sldId id="293" r:id="rId31"/>
    <p:sldId id="277" r:id="rId32"/>
    <p:sldId id="288" r:id="rId33"/>
    <p:sldId id="289" r:id="rId34"/>
    <p:sldId id="290" r:id="rId35"/>
    <p:sldId id="291" r:id="rId36"/>
    <p:sldId id="292" r:id="rId37"/>
    <p:sldId id="27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CB6D-2BCB-4664-AE4F-7D105077AB9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4F671-A054-4F54-95D3-E696782C8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4F671-A054-4F54-95D3-E696782C85C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1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4F671-A054-4F54-95D3-E696782C85C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EC7E6-40D6-5962-7345-DEABE96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05E21B-45B5-8F17-1DCC-AE5745700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F3A76-E5F9-F9B7-629F-39DD5223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5EC90-A541-005E-F6F1-EACFC6EA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EC20D-4B27-A1F0-21BD-4EE3DA2A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0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6A2C4-B944-C101-CD48-34D8FF9C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64AA38-B70C-BBDC-49E9-59F636417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ED8DC-64D1-D81F-ABCF-1925CEB4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8D472-1CD4-8EFB-EC82-1C2F1303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556A4B-1974-A2C1-CC0D-147D5F26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5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032EFC-453E-B0A6-326C-FA0913200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408C86-23A7-CCDE-520F-1546F84C8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8ED9F-0A6B-DE44-0283-8B6AF74C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D0F08-3A8F-6471-6D34-812EE657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8FFB6-15A6-7065-8AD0-868BFEE1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75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EAB43-B2E2-EBDF-22B1-26AD2317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BE6AF-60A9-AF0D-9D5C-10841E80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4950F-5C6F-56CB-0ECD-2DAEF00C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41A21-185E-56FD-7AED-15A0BD7C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ADD56-3C44-06EB-862C-78D1E675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1D390-6C02-99A4-967D-F051C7FC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F56DE2-0752-2BE0-CAA8-2015401C7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3B905-655D-EAD3-72DB-8E9DFF36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48936-FF80-2B2D-66E5-89A3C512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568BE9-0A5B-8DAB-E72F-8C06448A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96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03C07-5CD1-7DB5-E96C-9F6A7C03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9EDC7-3B86-3807-F580-C0DE7253E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04F7C8-4358-F787-7C3A-F546FC00C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AF971A-3882-C4B9-9091-EA0F11E9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53D098-61E1-1675-541D-7E8BA642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6E23C-5534-A34F-4ABE-698C8E83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2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9D58F-06B5-F467-B7A6-AFD4C26B4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D3138-A22C-33BC-0F3B-2A0061ACD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253CBB-A8C3-798E-6CBA-23CF3AACB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79D02C-568E-113B-4865-3F73AC0AE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048E44-CA09-6054-991B-CCA382522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B7B816-FC8E-9C0B-C08F-62B5AD82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F0810E-9C56-62C8-30B2-AF901CB4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4B5C26-85CD-DE3F-E4A2-E504FB6F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9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B999-C165-44B9-854A-27BF7F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1385B4-F33E-B08B-CAF6-C2A6829A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6C9A50-962B-8764-6E0C-DCF54BB2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D3B74C-DC46-A3BD-202A-B9770B57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3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2BD9EF-414B-01DB-74CB-F65FEA19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E544D-1A30-8AF9-35EE-0669E611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95119A-5A17-E694-F4DB-1ABEC8FF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6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0B645-98F7-A408-9BF4-0A3BD926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A5D29-4D6E-CAC1-BA2D-155128EB4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2C222E-526B-5FFC-9B38-B8ECAD628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609A6F-A272-FCC3-D973-4E78A8D0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290F9-AAD9-09C2-A4BA-5453C874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5DFBD5-C284-82E1-1D38-9311296C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3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038E0-7455-511A-4906-9905EA8D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DECB9A-C7DA-C3D2-552A-EE0884757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1A016-14AB-2BBB-209E-6A6424A39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FACE57-04DB-41AB-0365-A6F8C5086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537B2-3703-A753-C0E9-9938C94C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247688-ADD2-3FEA-FA24-BB21DCED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3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4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7C4524-3FF4-1BE3-98DC-E535886E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BDD9C9-1316-B003-B2D2-ECD7D25B3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6AF7D-EF4D-4720-64DA-DB81CC47C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979E-2D52-487E-AB86-049174C7C09F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C6003-812B-40DA-51AA-91E7D8371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5F419-1B3F-0829-02BC-FC6DB1102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github.com/AI4Finance-Foundation/FinR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TradeMaster-NTU/TradeMa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705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harleyhut.github.io/rl4fin.pptx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deep-reinforcement-learning-for-automated-stock-trading-f1dad0126a0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0615903/article/details/8077671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776C4-4202-1C02-A167-404E82C58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Montserrat" panose="02000505000000020004" pitchFamily="2" charset="0"/>
              </a:rPr>
              <a:t>Developing A Multi-Agent and Self-Adaptive Framework with</a:t>
            </a:r>
            <a:br>
              <a:rPr lang="en-US" altLang="zh-CN" sz="2800" dirty="0">
                <a:latin typeface="Montserrat" panose="02000505000000020004" pitchFamily="2" charset="0"/>
              </a:rPr>
            </a:br>
            <a:r>
              <a:rPr lang="en-US" altLang="zh-CN" sz="2800" dirty="0">
                <a:latin typeface="Montserrat" panose="02000505000000020004" pitchFamily="2" charset="0"/>
              </a:rPr>
              <a:t>Deep Reinforcement Learning</a:t>
            </a:r>
            <a:br>
              <a:rPr lang="en-US" altLang="zh-CN" sz="2800" dirty="0">
                <a:latin typeface="Montserrat" panose="02000505000000020004" pitchFamily="2" charset="0"/>
              </a:rPr>
            </a:br>
            <a:r>
              <a:rPr lang="en-US" altLang="zh-CN" sz="2800" dirty="0">
                <a:latin typeface="Montserrat" panose="02000505000000020004" pitchFamily="2" charset="0"/>
              </a:rPr>
              <a:t>for Dynamic Portfolio Risk Management</a:t>
            </a:r>
            <a:endParaRPr lang="zh-CN" altLang="en-US" sz="2800" dirty="0">
              <a:latin typeface="Montserrat" panose="02000505000000020004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CA087A-20BE-7633-9B77-F24D60E50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05132"/>
          </a:xfrm>
        </p:spPr>
        <p:txBody>
          <a:bodyPr>
            <a:normAutofit/>
          </a:bodyPr>
          <a:lstStyle/>
          <a:p>
            <a:r>
              <a:rPr lang="en-US" altLang="zh-CN" dirty="0"/>
              <a:t>Presenter: </a:t>
            </a:r>
            <a:r>
              <a:rPr lang="en-US" altLang="zh-CN" dirty="0" err="1"/>
              <a:t>Qiwen</a:t>
            </a:r>
            <a:r>
              <a:rPr lang="en-US" altLang="zh-CN" dirty="0"/>
              <a:t> Xiao</a:t>
            </a:r>
          </a:p>
          <a:p>
            <a:endParaRPr lang="en-US" altLang="zh-CN" dirty="0"/>
          </a:p>
          <a:p>
            <a:r>
              <a:rPr lang="en-US" altLang="zh-CN" dirty="0"/>
              <a:t>Department of Computer Science and Engineering, </a:t>
            </a:r>
            <a:r>
              <a:rPr lang="en-US" altLang="zh-CN" dirty="0" err="1"/>
              <a:t>SUSTech</a:t>
            </a:r>
            <a:endParaRPr lang="en-US" altLang="zh-CN" dirty="0"/>
          </a:p>
          <a:p>
            <a:r>
              <a:rPr lang="en-US" altLang="zh-CN" dirty="0"/>
              <a:t>Mar. 2024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6E1A8-7291-247C-8EB1-CD8946301EB0}"/>
              </a:ext>
            </a:extLst>
          </p:cNvPr>
          <p:cNvSpPr txBox="1"/>
          <p:nvPr/>
        </p:nvSpPr>
        <p:spPr>
          <a:xfrm>
            <a:off x="2035834" y="931622"/>
            <a:ext cx="645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Paper Sharing: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852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926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Basic Elements:</a:t>
                </a:r>
              </a:p>
              <a:p>
                <a:pPr lvl="1"/>
                <a:r>
                  <a:rPr lang="en-US" altLang="zh-CN" dirty="0"/>
                  <a:t>Actor-Critic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Replay Buffer: &lt;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</m:oMath>
                </a14:m>
                <a:r>
                  <a:rPr lang="en-US" altLang="zh-CN" dirty="0"/>
                  <a:t>&gt;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92618"/>
              </a:xfrm>
              <a:blipFill>
                <a:blip r:embed="rId2"/>
                <a:stretch>
                  <a:fillRect l="-1043" t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B212D4D-814B-518A-5507-E0BD3AEB8F80}"/>
              </a:ext>
            </a:extLst>
          </p:cNvPr>
          <p:cNvSpPr/>
          <p:nvPr/>
        </p:nvSpPr>
        <p:spPr>
          <a:xfrm>
            <a:off x="4368248" y="3374335"/>
            <a:ext cx="1903343" cy="83488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Actor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A041746-05AE-5E27-8CFE-6831B3D8257E}"/>
              </a:ext>
            </a:extLst>
          </p:cNvPr>
          <p:cNvCxnSpPr>
            <a:endCxn id="8" idx="2"/>
          </p:cNvCxnSpPr>
          <p:nvPr/>
        </p:nvCxnSpPr>
        <p:spPr>
          <a:xfrm flipV="1">
            <a:off x="5319919" y="4209221"/>
            <a:ext cx="1" cy="76034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C28B-DD11-4B9C-9372-FE7826E41698}"/>
              </a:ext>
            </a:extLst>
          </p:cNvPr>
          <p:cNvSpPr txBox="1"/>
          <p:nvPr/>
        </p:nvSpPr>
        <p:spPr>
          <a:xfrm>
            <a:off x="3791775" y="242932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BEABCC9-9F16-2FC2-ABB5-7C6C5055A57B}"/>
              </a:ext>
            </a:extLst>
          </p:cNvPr>
          <p:cNvCxnSpPr>
            <a:cxnSpLocks/>
          </p:cNvCxnSpPr>
          <p:nvPr/>
        </p:nvCxnSpPr>
        <p:spPr>
          <a:xfrm flipV="1">
            <a:off x="5319917" y="2852531"/>
            <a:ext cx="0" cy="53264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C5D5D30-AF28-A9B8-730F-FAE48C31DB76}"/>
              </a:ext>
            </a:extLst>
          </p:cNvPr>
          <p:cNvSpPr txBox="1"/>
          <p:nvPr/>
        </p:nvSpPr>
        <p:spPr>
          <a:xfrm>
            <a:off x="3791775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2F0C6F-192A-D39D-6D62-26610123B3AD}"/>
              </a:ext>
            </a:extLst>
          </p:cNvPr>
          <p:cNvSpPr/>
          <p:nvPr/>
        </p:nvSpPr>
        <p:spPr>
          <a:xfrm>
            <a:off x="6848064" y="3374335"/>
            <a:ext cx="1903343" cy="834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Critic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5B72033-44FA-1D68-9D5E-64AEFA26DC44}"/>
              </a:ext>
            </a:extLst>
          </p:cNvPr>
          <p:cNvCxnSpPr>
            <a:cxnSpLocks/>
          </p:cNvCxnSpPr>
          <p:nvPr/>
        </p:nvCxnSpPr>
        <p:spPr>
          <a:xfrm flipV="1">
            <a:off x="7342535" y="4209221"/>
            <a:ext cx="1" cy="7603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CAC1135-67E8-770A-9906-82C6DD5F43D8}"/>
              </a:ext>
            </a:extLst>
          </p:cNvPr>
          <p:cNvSpPr txBox="1"/>
          <p:nvPr/>
        </p:nvSpPr>
        <p:spPr>
          <a:xfrm>
            <a:off x="6271591" y="242932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Q </a:t>
            </a:r>
            <a:r>
              <a:rPr lang="en-US" altLang="zh-CN" sz="1200" dirty="0"/>
              <a:t>(How good the action is)</a:t>
            </a:r>
            <a:endParaRPr lang="zh-CN" altLang="en-US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95F4438-DC60-063E-0C16-58EF74BA0CC5}"/>
              </a:ext>
            </a:extLst>
          </p:cNvPr>
          <p:cNvCxnSpPr>
            <a:cxnSpLocks/>
          </p:cNvCxnSpPr>
          <p:nvPr/>
        </p:nvCxnSpPr>
        <p:spPr>
          <a:xfrm flipV="1">
            <a:off x="7799733" y="2852531"/>
            <a:ext cx="0" cy="5326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BFFBFDC-B5D2-5B71-2AFE-E3A4580E9277}"/>
              </a:ext>
            </a:extLst>
          </p:cNvPr>
          <p:cNvSpPr txBox="1"/>
          <p:nvPr/>
        </p:nvSpPr>
        <p:spPr>
          <a:xfrm>
            <a:off x="5695124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Observation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0676D10-A5E6-8713-73C1-5FC65FBF079B}"/>
              </a:ext>
            </a:extLst>
          </p:cNvPr>
          <p:cNvCxnSpPr>
            <a:cxnSpLocks/>
          </p:cNvCxnSpPr>
          <p:nvPr/>
        </p:nvCxnSpPr>
        <p:spPr>
          <a:xfrm flipV="1">
            <a:off x="8374548" y="4209221"/>
            <a:ext cx="1" cy="7603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A32AA3E-DBE3-4B4C-B2FB-15D5E0FB1C58}"/>
              </a:ext>
            </a:extLst>
          </p:cNvPr>
          <p:cNvSpPr txBox="1"/>
          <p:nvPr/>
        </p:nvSpPr>
        <p:spPr>
          <a:xfrm>
            <a:off x="6917223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4A60A8-4FC8-695B-DD02-E6EB2FAC969B}"/>
                  </a:ext>
                </a:extLst>
              </p:cNvPr>
              <p:cNvSpPr txBox="1"/>
              <p:nvPr/>
            </p:nvSpPr>
            <p:spPr>
              <a:xfrm>
                <a:off x="8852282" y="2475491"/>
                <a:ext cx="1579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4A60A8-4FC8-695B-DD02-E6EB2FAC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282" y="2475491"/>
                <a:ext cx="1579663" cy="276999"/>
              </a:xfrm>
              <a:prstGeom prst="rect">
                <a:avLst/>
              </a:prstGeom>
              <a:blipFill>
                <a:blip r:embed="rId3"/>
                <a:stretch>
                  <a:fillRect l="-4247" r="-772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7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Training</a:t>
                </a:r>
              </a:p>
              <a:p>
                <a:pPr lvl="1"/>
                <a:r>
                  <a:rPr lang="en-US" altLang="zh-CN" dirty="0"/>
                  <a:t>Actor: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Critic: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/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5EC9E038-2618-AE4D-50D8-5E9F5672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66" y="3222617"/>
            <a:ext cx="6967268" cy="36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16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1: Clipped double-Q</a:t>
                </a:r>
              </a:p>
              <a:p>
                <a:pPr lvl="1"/>
                <a:r>
                  <a:rPr lang="en-US" altLang="zh-CN" dirty="0"/>
                  <a:t>A “pessimistic” objective: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TD3 accepts the smaller Q-value between the two networks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9BC95CB-D972-4C81-C001-B7263CE6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55" y="3952335"/>
            <a:ext cx="3607289" cy="7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1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2: Introducing Gaussian noise to Critic</a:t>
                </a:r>
              </a:p>
              <a:p>
                <a:pPr lvl="1"/>
                <a:r>
                  <a:rPr lang="en-US" altLang="zh-CN" dirty="0"/>
                  <a:t>Clipping noise and adding it to output action: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Equivalence: adding regularization term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10180A5-9766-6208-CE74-B6E0C25F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523" y="4004722"/>
            <a:ext cx="7850954" cy="7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3: Delayed policy update</a:t>
                </a:r>
              </a:p>
              <a:p>
                <a:pPr lvl="1"/>
                <a:r>
                  <a:rPr lang="en-US" altLang="zh-CN" dirty="0"/>
                  <a:t>Update frequency (should-be): </a:t>
                </a:r>
                <a:r>
                  <a:rPr lang="en-US" altLang="zh-CN" b="1" dirty="0"/>
                  <a:t>Critic &gt; Actor</a:t>
                </a:r>
              </a:p>
              <a:p>
                <a:pPr lvl="1"/>
                <a:r>
                  <a:rPr lang="en-US" altLang="zh-CN" dirty="0"/>
                  <a:t>Actor learns after Critic has obtained a comparatively good estimate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0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1D2D2-0B34-1C9A-8C80-E2E2560B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RL in CF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534FE-6B6B-389B-1DD4-DA88141C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Machine Learning Approaches:</a:t>
            </a:r>
          </a:p>
          <a:p>
            <a:pPr lvl="1"/>
            <a:r>
              <a:rPr lang="en-US" altLang="zh-CN" dirty="0"/>
              <a:t>Support Vector Machine</a:t>
            </a:r>
          </a:p>
          <a:p>
            <a:pPr lvl="1"/>
            <a:r>
              <a:rPr lang="en-US" altLang="zh-CN" dirty="0"/>
              <a:t>Deep Learning</a:t>
            </a:r>
          </a:p>
          <a:p>
            <a:pPr lvl="1"/>
            <a:r>
              <a:rPr lang="en-US" altLang="zh-CN" dirty="0"/>
              <a:t>Reinforcement Learning</a:t>
            </a:r>
          </a:p>
          <a:p>
            <a:pPr lvl="1"/>
            <a:r>
              <a:rPr lang="en-US" altLang="zh-CN" dirty="0"/>
              <a:t>DRL: (in this paper) </a:t>
            </a:r>
            <a:r>
              <a:rPr lang="en-US" altLang="zh-CN" b="1" dirty="0"/>
              <a:t>Twin Delayed DDPG (TD3)</a:t>
            </a:r>
          </a:p>
        </p:txBody>
      </p:sp>
    </p:spTree>
    <p:extLst>
      <p:ext uri="{BB962C8B-B14F-4D97-AF65-F5344CB8AC3E}">
        <p14:creationId xmlns:p14="http://schemas.microsoft.com/office/powerpoint/2010/main" val="281666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4FB5F-6FF8-CE6B-5497-A2803EB0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Pitfalls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89C24-A076-69EA-E60B-21B2892B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Conventional objective:</a:t>
            </a:r>
            <a:r>
              <a:rPr lang="zh-CN" altLang="en-US" dirty="0"/>
              <a:t> </a:t>
            </a:r>
            <a:r>
              <a:rPr lang="en-US" altLang="zh-CN" b="1" dirty="0"/>
              <a:t>maximizing</a:t>
            </a:r>
            <a:r>
              <a:rPr lang="zh-CN" altLang="en-US" b="1" dirty="0"/>
              <a:t> </a:t>
            </a:r>
            <a:r>
              <a:rPr lang="en-US" altLang="zh-CN" b="1" dirty="0"/>
              <a:t>total returns</a:t>
            </a:r>
          </a:p>
          <a:p>
            <a:r>
              <a:rPr lang="en-US" altLang="zh-CN" dirty="0"/>
              <a:t>Pitfalls: </a:t>
            </a:r>
            <a:r>
              <a:rPr lang="en-US" altLang="zh-CN" b="1" dirty="0"/>
              <a:t>ignoring potential risks</a:t>
            </a:r>
          </a:p>
          <a:p>
            <a:pPr lvl="1"/>
            <a:r>
              <a:rPr lang="en-US" altLang="zh-CN" dirty="0"/>
              <a:t>Unpredictable &amp; sudden changes brought by:</a:t>
            </a:r>
          </a:p>
          <a:p>
            <a:pPr marL="457200" lvl="1" indent="0">
              <a:buNone/>
            </a:pPr>
            <a:r>
              <a:rPr lang="en-US" altLang="zh-CN" dirty="0"/>
              <a:t>	Pandemic, natural disasters, local conflicts, etc.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132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4FB5F-6FF8-CE6B-5497-A2803EB0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Pitfalls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89C24-A076-69EA-E60B-21B2892B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Conventional objective:</a:t>
            </a:r>
            <a:r>
              <a:rPr lang="zh-CN" altLang="en-US" dirty="0"/>
              <a:t> </a:t>
            </a:r>
            <a:r>
              <a:rPr lang="en-US" altLang="zh-CN" b="1" dirty="0"/>
              <a:t>maximizing</a:t>
            </a:r>
            <a:r>
              <a:rPr lang="zh-CN" altLang="en-US" b="1" dirty="0"/>
              <a:t> </a:t>
            </a:r>
            <a:r>
              <a:rPr lang="en-US" altLang="zh-CN" b="1" dirty="0"/>
              <a:t>total returns</a:t>
            </a:r>
          </a:p>
          <a:p>
            <a:r>
              <a:rPr lang="en-US" altLang="zh-CN" dirty="0"/>
              <a:t>Pitfalls: </a:t>
            </a:r>
            <a:r>
              <a:rPr lang="en-US" altLang="zh-CN" b="1" dirty="0"/>
              <a:t>ignoring potential risks</a:t>
            </a:r>
          </a:p>
          <a:p>
            <a:pPr lvl="1"/>
            <a:r>
              <a:rPr lang="en-US" altLang="zh-CN" dirty="0"/>
              <a:t>Unpredictable &amp; sudden changes brought by:</a:t>
            </a:r>
          </a:p>
          <a:p>
            <a:pPr marL="457200" lvl="1" indent="0">
              <a:buNone/>
            </a:pPr>
            <a:r>
              <a:rPr lang="en-US" altLang="zh-CN" dirty="0"/>
              <a:t>	Pandemic, natural disasters, local conflicts, etc.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61DDF3-BDF5-45A7-0937-27FFA29636B0}"/>
              </a:ext>
            </a:extLst>
          </p:cNvPr>
          <p:cNvSpPr txBox="1"/>
          <p:nvPr/>
        </p:nvSpPr>
        <p:spPr>
          <a:xfrm>
            <a:off x="267419" y="4595004"/>
            <a:ext cx="11657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Montserrat" panose="02000505000000020004" pitchFamily="2" charset="0"/>
              </a:rPr>
              <a:t>Is there a way that tends to both sides?</a:t>
            </a:r>
            <a:endParaRPr lang="zh-CN" altLang="en-US" sz="4000" b="1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4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6398F-0DEC-66CC-69D4-B42C9501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MASA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3DF82-2369-466F-1485-0EBA71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</a:t>
            </a:r>
            <a:r>
              <a:rPr lang="en-US" altLang="zh-CN" dirty="0"/>
              <a:t>uti-</a:t>
            </a:r>
            <a:r>
              <a:rPr lang="en-US" altLang="zh-CN" b="1" dirty="0"/>
              <a:t>a</a:t>
            </a:r>
            <a:r>
              <a:rPr lang="en-US" altLang="zh-CN" dirty="0"/>
              <a:t>gent and </a:t>
            </a:r>
            <a:r>
              <a:rPr lang="en-US" altLang="zh-CN" b="1" dirty="0"/>
              <a:t>s</a:t>
            </a:r>
            <a:r>
              <a:rPr lang="en-US" altLang="zh-CN" dirty="0"/>
              <a:t>elf-</a:t>
            </a:r>
            <a:r>
              <a:rPr lang="en-US" altLang="zh-CN" b="1" dirty="0"/>
              <a:t>a</a:t>
            </a:r>
            <a:r>
              <a:rPr lang="en-US" altLang="zh-CN" dirty="0"/>
              <a:t>daptive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E76C5-95C3-C24E-22CA-82A77C3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97" y="2378045"/>
            <a:ext cx="951554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6398F-0DEC-66CC-69D4-B42C9501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MASA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3DF82-2369-466F-1485-0EBA71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Multi-agent (three agents):</a:t>
            </a:r>
          </a:p>
          <a:p>
            <a:pPr lvl="1"/>
            <a:r>
              <a:rPr lang="en-US" altLang="zh-CN" dirty="0"/>
              <a:t>Market Observer</a:t>
            </a:r>
          </a:p>
          <a:p>
            <a:pPr lvl="1"/>
            <a:r>
              <a:rPr lang="en-US" altLang="zh-CN" dirty="0"/>
              <a:t>RL-based Agent</a:t>
            </a:r>
          </a:p>
          <a:p>
            <a:pPr lvl="1"/>
            <a:r>
              <a:rPr lang="en-US" altLang="zh-CN" dirty="0"/>
              <a:t>Solver-based Agent</a:t>
            </a:r>
          </a:p>
          <a:p>
            <a:r>
              <a:rPr lang="en-US" altLang="zh-CN" b="1" dirty="0"/>
              <a:t>Purpose:</a:t>
            </a:r>
          </a:p>
          <a:p>
            <a:pPr lvl="1"/>
            <a:r>
              <a:rPr lang="en-US" altLang="zh-CN" dirty="0"/>
              <a:t>Trade-off between </a:t>
            </a:r>
          </a:p>
          <a:p>
            <a:pPr marL="457200" lvl="1" indent="0">
              <a:buNone/>
            </a:pPr>
            <a:r>
              <a:rPr lang="en-US" altLang="zh-CN" dirty="0"/>
              <a:t>	returns &amp; risks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E76C5-95C3-C24E-22CA-82A77C3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3429000"/>
            <a:ext cx="79295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0B40B-9C2A-65FD-2E9C-66AE6D59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Table of Contents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33BDC-26DE-82EE-4E35-8EB25CD1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240"/>
            <a:ext cx="10515600" cy="546276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Preliminaries</a:t>
            </a:r>
          </a:p>
          <a:p>
            <a:pPr lvl="1"/>
            <a:r>
              <a:rPr lang="en-US" altLang="zh-CN" dirty="0"/>
              <a:t>RL; DRL; Why DRL; DDPG; TD3</a:t>
            </a:r>
          </a:p>
          <a:p>
            <a:r>
              <a:rPr lang="en-US" altLang="zh-CN" b="1" dirty="0"/>
              <a:t>Introduction</a:t>
            </a:r>
          </a:p>
          <a:p>
            <a:pPr lvl="1"/>
            <a:r>
              <a:rPr lang="en-US" altLang="zh-CN" dirty="0"/>
              <a:t>RL in CF; Pitfalls</a:t>
            </a:r>
          </a:p>
          <a:p>
            <a:r>
              <a:rPr lang="en-US" altLang="zh-CN" b="1" dirty="0"/>
              <a:t>Approach</a:t>
            </a:r>
          </a:p>
          <a:p>
            <a:pPr lvl="1"/>
            <a:r>
              <a:rPr lang="en-US" altLang="zh-CN" dirty="0"/>
              <a:t>Market Observer; RL-based Agent; Solver-based Agent; Rewards; Overall</a:t>
            </a:r>
          </a:p>
          <a:p>
            <a:r>
              <a:rPr lang="en-US" altLang="zh-CN" b="1" dirty="0"/>
              <a:t>Implementation</a:t>
            </a:r>
          </a:p>
          <a:p>
            <a:r>
              <a:rPr lang="en-US" altLang="zh-CN" b="1" dirty="0"/>
              <a:t>Results</a:t>
            </a:r>
          </a:p>
          <a:p>
            <a:pPr lvl="1"/>
            <a:r>
              <a:rPr lang="en-US" altLang="zh-CN" dirty="0"/>
              <a:t>4 Performance Metrics; Value &amp; Risks; Ablation Study</a:t>
            </a:r>
          </a:p>
          <a:p>
            <a:r>
              <a:rPr lang="en-US" altLang="zh-CN" b="1" dirty="0"/>
              <a:t>More on RL for Finance</a:t>
            </a:r>
          </a:p>
          <a:p>
            <a:pPr lvl="1"/>
            <a:r>
              <a:rPr lang="en-US" altLang="zh-CN" dirty="0" err="1"/>
              <a:t>FinRL</a:t>
            </a:r>
            <a:r>
              <a:rPr lang="en-US" altLang="zh-CN" dirty="0"/>
              <a:t>; </a:t>
            </a:r>
            <a:r>
              <a:rPr lang="en-US" altLang="zh-CN" dirty="0" err="1"/>
              <a:t>TradeMaster</a:t>
            </a:r>
            <a:endParaRPr lang="en-US" altLang="zh-CN" dirty="0"/>
          </a:p>
          <a:p>
            <a:r>
              <a:rPr lang="en-US" altLang="zh-CN" b="1" dirty="0"/>
              <a:t>Reflections: Drawbacks of RL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262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1BA53-8EB9-F702-EF18-030CE3E1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Definitions Ahead…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EAE09-B256-DADB-70C1-94A8CBCD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19ADF5-118E-4DDC-2BBB-4C8AFC43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" y="1638308"/>
            <a:ext cx="5873518" cy="1325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C1A9D-0877-E778-AECD-3C3CA0E9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" y="2963871"/>
            <a:ext cx="5873517" cy="954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64C8EB-7BF9-2724-159C-519F0D70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96" y="1122495"/>
            <a:ext cx="5814204" cy="26218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54FC58-FE66-5DFF-699E-CB1C84803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492" y="4132814"/>
            <a:ext cx="6813015" cy="24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4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Market Observer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Deep neural network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Market states</a:t>
                </a:r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Suggested risk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Market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2ECE05F-0B12-1CBE-5D5A-4BB0A929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561" y="1825625"/>
            <a:ext cx="3605239" cy="15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0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RL-based Agent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TD3-DRL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Market states</a:t>
                </a:r>
              </a:p>
              <a:p>
                <a:pPr lvl="1"/>
                <a:r>
                  <a:rPr lang="en-US" altLang="zh-CN" dirty="0"/>
                  <a:t>Market vector</a:t>
                </a:r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Temporary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Objective:</a:t>
                </a:r>
              </a:p>
              <a:p>
                <a:pPr lvl="1"/>
                <a:r>
                  <a:rPr lang="en-US" altLang="zh-CN" dirty="0"/>
                  <a:t>Optimize on the overall returns of the newly revised portfolio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EA77333-3377-42B8-F634-06E57A9F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588" y="1690688"/>
            <a:ext cx="3405212" cy="19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Solver-based Agent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A complete constraint solver</a:t>
                </a:r>
              </a:p>
              <a:p>
                <a:pPr lvl="1"/>
                <a:r>
                  <a:rPr lang="en-US" altLang="zh-CN" dirty="0"/>
                  <a:t>Evolutionary algorithms or PSO methods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Suggested risk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Temporary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Adjustments to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𝐶𝑡𝑟𝑙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Objective:</a:t>
                </a:r>
              </a:p>
              <a:p>
                <a:pPr lvl="1"/>
                <a:r>
                  <a:rPr lang="en-US" altLang="zh-CN" dirty="0"/>
                  <a:t>Minimize its potential risks after considering the estimated market trend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3A409F9-16E5-2F7B-D733-29BCBF62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010" y="1825625"/>
            <a:ext cx="3814790" cy="19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7D237-151A-D509-C5E9-1437C36C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Rewards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B68300-241E-8104-CC27-8C48E7BE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79F41C-5ACB-50BB-ED61-3A8DBE80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46" y="1825625"/>
            <a:ext cx="7953433" cy="1528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D906C9-A871-0C1E-1715-F455958F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6" y="3287723"/>
            <a:ext cx="5910306" cy="22241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0D8F09-7F17-CC56-398C-8311F9A2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196" y="3354399"/>
            <a:ext cx="5715042" cy="21574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A29312E-EE09-1B0C-824A-04D75F507C73}"/>
              </a:ext>
            </a:extLst>
          </p:cNvPr>
          <p:cNvSpPr/>
          <p:nvPr/>
        </p:nvSpPr>
        <p:spPr>
          <a:xfrm>
            <a:off x="7510732" y="4957313"/>
            <a:ext cx="874143" cy="258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4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9AF2F-581C-52A1-FBFC-851A551A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Overall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5C071-8A66-2FCC-1026-412109C36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6D359-FE14-F61D-F765-0914D5FB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75" y="1825625"/>
            <a:ext cx="10239450" cy="43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23DF4-6ABF-8AF3-9F95-87BAA5D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Implementation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09113-0EEC-0158-BFD7-9EECFE44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Datasets: (Sep. 2013 ~ Aug. 2023)</a:t>
            </a:r>
          </a:p>
          <a:p>
            <a:pPr lvl="1"/>
            <a:r>
              <a:rPr lang="en-US" altLang="zh-CN" dirty="0"/>
              <a:t>CSI 300</a:t>
            </a:r>
          </a:p>
          <a:p>
            <a:pPr lvl="1"/>
            <a:r>
              <a:rPr lang="en-US" altLang="zh-CN" dirty="0"/>
              <a:t>Dow Jones Industrial Average (DJIA)</a:t>
            </a:r>
          </a:p>
          <a:p>
            <a:pPr lvl="1"/>
            <a:r>
              <a:rPr lang="en-US" altLang="zh-CN" dirty="0"/>
              <a:t>S&amp;P 500</a:t>
            </a:r>
          </a:p>
          <a:p>
            <a:pPr lvl="1"/>
            <a:r>
              <a:rPr lang="en-US" altLang="zh-CN" dirty="0"/>
              <a:t>5y to train, 2y to validate, 3y to evaluate</a:t>
            </a:r>
          </a:p>
        </p:txBody>
      </p:sp>
    </p:spTree>
    <p:extLst>
      <p:ext uri="{BB962C8B-B14F-4D97-AF65-F5344CB8AC3E}">
        <p14:creationId xmlns:p14="http://schemas.microsoft.com/office/powerpoint/2010/main" val="158404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23DF4-6ABF-8AF3-9F95-87BAA5D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Implementation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09113-0EEC-0158-BFD7-9EECFE44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/>
          </a:bodyPr>
          <a:lstStyle/>
          <a:p>
            <a:r>
              <a:rPr lang="en-US" altLang="zh-CN" dirty="0"/>
              <a:t>Comparative Methods:</a:t>
            </a:r>
          </a:p>
          <a:p>
            <a:pPr lvl="1"/>
            <a:r>
              <a:rPr lang="en-US" altLang="zh-CN" dirty="0"/>
              <a:t>Constant Rebalanced Portfolio (CRP)</a:t>
            </a:r>
          </a:p>
          <a:p>
            <a:pPr lvl="1"/>
            <a:r>
              <a:rPr lang="en-US" altLang="zh-CN" dirty="0"/>
              <a:t>Exponential Gradient (EG)</a:t>
            </a:r>
          </a:p>
          <a:p>
            <a:pPr lvl="1"/>
            <a:r>
              <a:rPr lang="en-US" altLang="zh-CN" dirty="0"/>
              <a:t>Online Moving Average Reversion (OLMAR)</a:t>
            </a:r>
          </a:p>
          <a:p>
            <a:pPr lvl="1"/>
            <a:r>
              <a:rPr lang="en-US" altLang="zh-CN" dirty="0"/>
              <a:t>Passive Aggressive Mean Reversion (PAMR)</a:t>
            </a:r>
          </a:p>
          <a:p>
            <a:pPr lvl="1"/>
            <a:r>
              <a:rPr lang="en-US" altLang="zh-CN" dirty="0"/>
              <a:t>Robust Median Reversion (RMR)</a:t>
            </a:r>
          </a:p>
          <a:p>
            <a:pPr lvl="1"/>
            <a:r>
              <a:rPr lang="en-US" altLang="zh-CN" dirty="0"/>
              <a:t>Correlation-driven Nonparametric Learning Strategy (CORN)</a:t>
            </a:r>
          </a:p>
          <a:p>
            <a:pPr lvl="1"/>
            <a:r>
              <a:rPr lang="en-US" altLang="zh-CN" dirty="0"/>
              <a:t>Ensemble of Identical Independent Evaluators (EIIE, CNN-based)</a:t>
            </a:r>
          </a:p>
          <a:p>
            <a:pPr lvl="1"/>
            <a:r>
              <a:rPr lang="en-US" altLang="zh-CN" dirty="0"/>
              <a:t>Portfolio Policy Network (PPN, RCNN-based)</a:t>
            </a:r>
          </a:p>
          <a:p>
            <a:pPr lvl="1"/>
            <a:r>
              <a:rPr lang="en-US" altLang="zh-CN" dirty="0"/>
              <a:t>Relation-Aware Transformer (RAT)</a:t>
            </a:r>
          </a:p>
          <a:p>
            <a:pPr lvl="1"/>
            <a:r>
              <a:rPr lang="en-US" altLang="zh-CN" dirty="0"/>
              <a:t>TD3-Profit</a:t>
            </a:r>
          </a:p>
        </p:txBody>
      </p:sp>
    </p:spTree>
    <p:extLst>
      <p:ext uri="{BB962C8B-B14F-4D97-AF65-F5344CB8AC3E}">
        <p14:creationId xmlns:p14="http://schemas.microsoft.com/office/powerpoint/2010/main" val="49962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2670-725A-FED3-86A8-3D2C5A9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4 Performance Metrics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47372-D43B-9AEF-7138-CF71BA4D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en-US" altLang="zh-CN" dirty="0"/>
              <a:t>Annual Return, Maximum Drawdown, Sharpe Ratio, Short-term Portfolio Risk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3938D8-BFBB-98AC-7B0C-2DD643D9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871"/>
            <a:ext cx="10510914" cy="3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702AE-4E01-8161-C010-93F54A28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Value &amp; Risk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D1178-1606-71CC-42AB-0F64DDEA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FF25C2-C90D-DC9B-D992-FAEA87A2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9" y="2217024"/>
            <a:ext cx="5821956" cy="37361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E6AC09-7185-6A97-7BDD-C28BC86F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44" y="2218574"/>
            <a:ext cx="5821956" cy="3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16F8A-1F72-8F8B-B0A9-61430AE4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2F49-2C63-BF13-FE79-C7D5C686B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Reinforcement Learning (RL) is a suite of techniques that allows us to build machine learning systems that take decisions sequentially.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Action-value: Q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230A4-4019-AAFB-2ACA-9119013B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26" y="3130240"/>
            <a:ext cx="3468348" cy="7072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4FA2F4-2CF0-B698-1F9D-EE994AE5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26" y="4327673"/>
            <a:ext cx="6408889" cy="8857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7030CB-0C43-8673-B086-1F74F987E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226" y="5354891"/>
            <a:ext cx="4178065" cy="8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6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A779C-994C-1762-1ACC-B7F90D97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Value &amp; Risk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A20C4-B7BC-F647-EC33-F685A2DE4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EAAE0-F416-3793-C36F-3A09BCF6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2050460"/>
            <a:ext cx="5734129" cy="3591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355C8-71A0-CB16-15E2-29D209CF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32" y="2049184"/>
            <a:ext cx="6000168" cy="35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0479A-4135-7183-D4D5-A184F3BA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Ablation Study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52C42-3922-12A7-A3AA-0FB01474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D21980-8C1E-3662-5CC3-30276E67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64" y="1997251"/>
            <a:ext cx="8172472" cy="4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88894-5644-D297-06A9-9E4D8A6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More on RL for Finance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ACC50-7A9D-DFC7-1567-2F2ADE6C0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FinRL</a:t>
            </a:r>
            <a:r>
              <a:rPr lang="en-US" altLang="zh-CN" b="1" dirty="0"/>
              <a:t> </a:t>
            </a:r>
            <a:r>
              <a:rPr lang="en-US" altLang="zh-CN" dirty="0"/>
              <a:t>: the first open-source framework for financial reinforcement learning.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235C04-2EE1-56A8-3189-68DF06879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08" y="1630944"/>
            <a:ext cx="2079624" cy="8581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383DE5-955B-1CBC-C5EC-CC372ECB76A0}"/>
              </a:ext>
            </a:extLst>
          </p:cNvPr>
          <p:cNvSpPr txBox="1"/>
          <p:nvPr/>
        </p:nvSpPr>
        <p:spPr>
          <a:xfrm>
            <a:off x="1883434" y="1690688"/>
            <a:ext cx="16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93E6A3-FE68-7B03-6177-89292E58D6FF}"/>
              </a:ext>
            </a:extLst>
          </p:cNvPr>
          <p:cNvSpPr txBox="1"/>
          <p:nvPr/>
        </p:nvSpPr>
        <p:spPr>
          <a:xfrm>
            <a:off x="838200" y="6311900"/>
            <a:ext cx="982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4"/>
              </a:rPr>
              <a:t>https://github.com/AI4Finance-Foundation/FinRL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262AF6-09EF-8A63-4837-715CB7BE8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07" y="2809158"/>
            <a:ext cx="9737785" cy="34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6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27A9E-C146-1759-E8C5-EA6D76CD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More on RL for Finance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281CD-3C31-A679-8345-09D75AD2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TradeMaster</a:t>
            </a:r>
            <a:r>
              <a:rPr lang="en-US" altLang="zh-CN" b="1" dirty="0"/>
              <a:t> </a:t>
            </a:r>
            <a:r>
              <a:rPr lang="en-US" altLang="zh-CN" dirty="0"/>
              <a:t>: best-in-class open-source platform for quantitative trading (QT) empowered by reinforcement learning (RL)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28E0D4-A53C-6C81-2893-AAB6B94AE7CD}"/>
              </a:ext>
            </a:extLst>
          </p:cNvPr>
          <p:cNvSpPr txBox="1"/>
          <p:nvPr/>
        </p:nvSpPr>
        <p:spPr>
          <a:xfrm>
            <a:off x="3117011" y="1759789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C970F3-1264-0383-BBF6-D0A9FD873301}"/>
              </a:ext>
            </a:extLst>
          </p:cNvPr>
          <p:cNvSpPr txBox="1"/>
          <p:nvPr/>
        </p:nvSpPr>
        <p:spPr>
          <a:xfrm>
            <a:off x="838200" y="6394943"/>
            <a:ext cx="1067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/>
              </a:rPr>
              <a:t>https://github.com/TradeMaster-NTU/TradeMaster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A76DF5-E157-C38E-ED75-61AA9276C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49" y="2670267"/>
            <a:ext cx="7711416" cy="37246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0AF627-00B7-6AA5-C5E0-A42E7179A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278894"/>
            <a:ext cx="1823049" cy="9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875AD-2DDB-852F-F39E-27C2F86E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20186-045E-4BCE-0DB4-2257348D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Why aren’t top quantitative trading corporations including RL in their skill set as “required”? </a:t>
            </a:r>
          </a:p>
        </p:txBody>
      </p:sp>
    </p:spTree>
    <p:extLst>
      <p:ext uri="{BB962C8B-B14F-4D97-AF65-F5344CB8AC3E}">
        <p14:creationId xmlns:p14="http://schemas.microsoft.com/office/powerpoint/2010/main" val="187254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875AD-2DDB-852F-F39E-27C2F86E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20186-045E-4BCE-0DB4-2257348D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Lack of </a:t>
            </a:r>
            <a:r>
              <a:rPr lang="en-US" altLang="zh-CN" b="1" dirty="0"/>
              <a:t>reproducibility (i.e. not stable)</a:t>
            </a:r>
          </a:p>
          <a:p>
            <a:pPr lvl="1"/>
            <a:r>
              <a:rPr lang="en-US" altLang="zh-CN" i="1" dirty="0"/>
              <a:t>“… studies demonstrate that many RL methods are </a:t>
            </a:r>
            <a:r>
              <a:rPr lang="en-US" altLang="zh-CN" b="1" i="1" dirty="0"/>
              <a:t>not robust to changes </a:t>
            </a:r>
            <a:r>
              <a:rPr lang="en-US" altLang="zh-CN" i="1" dirty="0"/>
              <a:t>in hyperparameters, random seeds, or even different implementations of the same algorithms… algorithms with such fragilities cannot be integrated into mission critical control systems without significant simplification and robustification.”</a:t>
            </a:r>
          </a:p>
          <a:p>
            <a:pPr lvl="1"/>
            <a:endParaRPr lang="en-US" altLang="zh-CN" i="1" dirty="0"/>
          </a:p>
          <a:p>
            <a:r>
              <a:rPr lang="en-US" altLang="zh-CN" dirty="0"/>
              <a:t>Not suitable for </a:t>
            </a:r>
            <a:r>
              <a:rPr lang="en-US" altLang="zh-CN" b="1" dirty="0"/>
              <a:t>high-frequency trading</a:t>
            </a:r>
          </a:p>
          <a:p>
            <a:pPr lvl="1"/>
            <a:r>
              <a:rPr lang="en-US" altLang="zh-CN" dirty="0"/>
              <a:t>Training &amp; inference could take much time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31BFDC-E6AB-B288-A914-20724881DB8E}"/>
              </a:ext>
            </a:extLst>
          </p:cNvPr>
          <p:cNvSpPr txBox="1"/>
          <p:nvPr/>
        </p:nvSpPr>
        <p:spPr>
          <a:xfrm>
            <a:off x="7435970" y="3513827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02E49-D906-B3C3-22F3-7B920F1E4109}"/>
              </a:ext>
            </a:extLst>
          </p:cNvPr>
          <p:cNvSpPr txBox="1"/>
          <p:nvPr/>
        </p:nvSpPr>
        <p:spPr>
          <a:xfrm>
            <a:off x="838199" y="6326038"/>
            <a:ext cx="1070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3"/>
              </a:rPr>
              <a:t>https://arxiv.org/abs/1803.07055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65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2166B-13D8-D810-4AD1-11DBF15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B78D7-FC1A-734E-8BF5-8CE2862D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Addressing those problems:</a:t>
            </a:r>
          </a:p>
          <a:p>
            <a:pPr lvl="1"/>
            <a:r>
              <a:rPr lang="en-US" altLang="zh-CN" dirty="0"/>
              <a:t>Try to incorporate as many data as possible during the training process</a:t>
            </a:r>
          </a:p>
          <a:p>
            <a:pPr lvl="1"/>
            <a:r>
              <a:rPr lang="en-US" altLang="zh-CN" dirty="0"/>
              <a:t>Narrow down to few stocks only</a:t>
            </a:r>
          </a:p>
          <a:p>
            <a:pPr lvl="1"/>
            <a:r>
              <a:rPr lang="en-US" altLang="zh-CN" dirty="0"/>
              <a:t>Aim for medium-frequency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203921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031A1-E13D-B7BF-D8DA-AF4DD34ED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Thank you for your attention!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1FE8F1-E83E-5412-E40A-565BEC0A2E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The slides are available at:</a:t>
            </a:r>
          </a:p>
          <a:p>
            <a:r>
              <a:rPr lang="en-US" altLang="zh-CN">
                <a:hlinkClick r:id="rId2"/>
              </a:rPr>
              <a:t>https://charleyhut.github.io/rl4fin.pptx</a:t>
            </a:r>
            <a:endParaRPr lang="en-US" altLang="zh-CN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04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A3763-0769-0475-7EF1-F9E3F8E8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 descr="Deep Reinforcement Learning: Value Functions, DQN, Actor-Critic ...">
            <a:extLst>
              <a:ext uri="{FF2B5EF4-FFF2-40B4-BE49-F238E27FC236}">
                <a16:creationId xmlns:a16="http://schemas.microsoft.com/office/drawing/2014/main" id="{01F0E548-B020-BFD4-A3AE-99CD72ED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61" y="1690688"/>
            <a:ext cx="9384478" cy="42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4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DRL vs. Modern Portfolio Theory (MPT)</a:t>
            </a:r>
          </a:p>
          <a:p>
            <a:pPr lvl="1"/>
            <a:r>
              <a:rPr lang="en-US" altLang="zh-CN" dirty="0"/>
              <a:t>MPT performs not so well on in </a:t>
            </a:r>
            <a:r>
              <a:rPr lang="en-US" altLang="zh-CN" b="1" dirty="0"/>
              <a:t>out-of-sample data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MPT is very </a:t>
            </a:r>
            <a:r>
              <a:rPr lang="en-US" altLang="zh-CN" b="1" dirty="0"/>
              <a:t>sensitive to outliers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MPT is calculated </a:t>
            </a:r>
            <a:r>
              <a:rPr lang="en-US" altLang="zh-CN" b="1" dirty="0"/>
              <a:t>only based on stock returns</a:t>
            </a:r>
            <a:r>
              <a:rPr lang="en-US" altLang="zh-CN" dirty="0"/>
              <a:t>, if we want to take other relevant factors into account, for example, some of the technical indicators like </a:t>
            </a:r>
            <a:r>
              <a:rPr lang="en-US" altLang="zh-CN" b="1" dirty="0"/>
              <a:t>Moving Average Convergence Divergence </a:t>
            </a:r>
            <a:r>
              <a:rPr lang="en-US" altLang="zh-CN" dirty="0"/>
              <a:t>(MACD), and </a:t>
            </a:r>
            <a:r>
              <a:rPr lang="en-US" altLang="zh-CN" b="1" dirty="0"/>
              <a:t>Relative Strength Index</a:t>
            </a:r>
            <a:r>
              <a:rPr lang="en-US" altLang="zh-CN" dirty="0"/>
              <a:t> (RSI), MPT may not be able to combine this information together well.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4C53F4-D8C5-49B0-01B9-3A26C8E95F26}"/>
              </a:ext>
            </a:extLst>
          </p:cNvPr>
          <p:cNvSpPr txBox="1"/>
          <p:nvPr/>
        </p:nvSpPr>
        <p:spPr>
          <a:xfrm>
            <a:off x="7412965" y="1690688"/>
            <a:ext cx="28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77508A-0699-31A2-BAB9-F54B8D6DDF3E}"/>
              </a:ext>
            </a:extLst>
          </p:cNvPr>
          <p:cNvSpPr txBox="1"/>
          <p:nvPr/>
        </p:nvSpPr>
        <p:spPr>
          <a:xfrm>
            <a:off x="838200" y="6176963"/>
            <a:ext cx="10157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/>
              </a:rPr>
              <a:t>https://towardsdatascience.com/deep-reinforcement-learning-for-automated-stock-trading-f1dad0126a02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94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DRL vs. Supervised ML</a:t>
            </a:r>
          </a:p>
          <a:p>
            <a:pPr lvl="1"/>
            <a:r>
              <a:rPr lang="en-US" altLang="zh-CN" dirty="0"/>
              <a:t>DRL doesn’t need </a:t>
            </a:r>
            <a:r>
              <a:rPr lang="en-US" altLang="zh-CN" b="1" dirty="0"/>
              <a:t>large labeled training datasets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DRL uses a </a:t>
            </a:r>
            <a:r>
              <a:rPr lang="en-US" altLang="zh-CN" b="1" dirty="0"/>
              <a:t>reward function </a:t>
            </a:r>
            <a:r>
              <a:rPr lang="en-US" altLang="zh-CN" dirty="0"/>
              <a:t>to optimize future rewards, in contrast to an ML </a:t>
            </a:r>
            <a:r>
              <a:rPr lang="en-US" altLang="zh-CN" b="1" dirty="0"/>
              <a:t>regression/classification </a:t>
            </a:r>
            <a:r>
              <a:rPr lang="en-US" altLang="zh-CN" dirty="0"/>
              <a:t>model that predicts the probability of future outcomes.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52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3721E-066C-43C9-064A-5A4DEAC51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Rationale of DRL for stock trading</a:t>
                </a:r>
              </a:p>
              <a:p>
                <a:pPr lvl="1"/>
                <a:r>
                  <a:rPr lang="en-US" altLang="zh-CN" dirty="0"/>
                  <a:t>Common goal: maximizing returns (reward)</a:t>
                </a:r>
              </a:p>
              <a:p>
                <a:pPr lvl="1"/>
                <a:r>
                  <a:rPr lang="en-US" altLang="zh-CN" dirty="0"/>
                  <a:t>Stock trading is a </a:t>
                </a:r>
                <a:r>
                  <a:rPr lang="en-US" altLang="zh-CN" b="1" dirty="0"/>
                  <a:t>continuous process </a:t>
                </a:r>
                <a:r>
                  <a:rPr lang="en-US" altLang="zh-CN" dirty="0"/>
                  <a:t>of testing new ideas, getting feedback from the market, and trying to optimize trading strategies over time.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dirty="0"/>
                  <a:t>Markov Decision Process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3721E-066C-43C9-064A-5A4DEAC51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8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Other advantages of DRL</a:t>
            </a:r>
          </a:p>
          <a:p>
            <a:pPr lvl="1"/>
            <a:r>
              <a:rPr lang="en-US" altLang="zh-CN" dirty="0"/>
              <a:t>The stock market provides </a:t>
            </a:r>
            <a:r>
              <a:rPr lang="en-US" altLang="zh-CN" b="1" dirty="0"/>
              <a:t>sequential feedback</a:t>
            </a:r>
            <a:r>
              <a:rPr lang="en-US" altLang="zh-CN" dirty="0"/>
              <a:t>. DRL can sequentially increase the model performance during the training process.</a:t>
            </a:r>
          </a:p>
          <a:p>
            <a:pPr lvl="1"/>
            <a:r>
              <a:rPr lang="en-US" altLang="zh-CN" b="1" dirty="0"/>
              <a:t>Experience replay</a:t>
            </a:r>
            <a:r>
              <a:rPr lang="en-US" altLang="zh-CN" dirty="0"/>
              <a:t> is able to overcome the correlated samples issue.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1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A3763-0769-0475-7EF1-F9E3F8E8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Deep Deterministic Policy Gradient</a:t>
            </a:r>
            <a:endParaRPr lang="zh-CN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720F14-4C83-119A-6446-698AFEA8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66" y="2285484"/>
            <a:ext cx="6967268" cy="36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15D6A2-5D20-EE00-7954-CC93F8766638}"/>
              </a:ext>
            </a:extLst>
          </p:cNvPr>
          <p:cNvSpPr txBox="1"/>
          <p:nvPr/>
        </p:nvSpPr>
        <p:spPr>
          <a:xfrm>
            <a:off x="838200" y="621969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Continuous Control with Deep Reinforcement Learning</a:t>
            </a:r>
          </a:p>
          <a:p>
            <a:r>
              <a:rPr lang="en-US" altLang="zh-CN" dirty="0"/>
              <a:t>[2] </a:t>
            </a:r>
            <a:r>
              <a:rPr lang="en-US" altLang="zh-CN" dirty="0">
                <a:hlinkClick r:id="rId3"/>
              </a:rPr>
              <a:t>https://blog.csdn.net/qq_30615903/article/details/80776715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18C2BF-72D9-BE99-C340-0BD2AADD9B7A}"/>
              </a:ext>
            </a:extLst>
          </p:cNvPr>
          <p:cNvSpPr txBox="1"/>
          <p:nvPr/>
        </p:nvSpPr>
        <p:spPr>
          <a:xfrm>
            <a:off x="6768860" y="1772562"/>
            <a:ext cx="29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EF988C-8191-61BF-9F7D-FABE87298ED9}"/>
              </a:ext>
            </a:extLst>
          </p:cNvPr>
          <p:cNvSpPr txBox="1"/>
          <p:nvPr/>
        </p:nvSpPr>
        <p:spPr>
          <a:xfrm>
            <a:off x="9520687" y="2150547"/>
            <a:ext cx="27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05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1205</Words>
  <Application>Microsoft Office PowerPoint</Application>
  <PresentationFormat>宽屏</PresentationFormat>
  <Paragraphs>211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Arial</vt:lpstr>
      <vt:lpstr>Cambria Math</vt:lpstr>
      <vt:lpstr>Montserrat</vt:lpstr>
      <vt:lpstr>Office 主题​​</vt:lpstr>
      <vt:lpstr>Developing A Multi-Agent and Self-Adaptive Framework with Deep Reinforcement Learning for Dynamic Portfolio Risk Management</vt:lpstr>
      <vt:lpstr>Table of Contents</vt:lpstr>
      <vt:lpstr>Preliminaries: RL</vt:lpstr>
      <vt:lpstr>Preliminaries: DRL</vt:lpstr>
      <vt:lpstr>Preliminaries: Why DRL?</vt:lpstr>
      <vt:lpstr>Preliminaries: Why DRL?</vt:lpstr>
      <vt:lpstr>Preliminaries: Why DRL?</vt:lpstr>
      <vt:lpstr>Preliminaries: Why DRL?</vt:lpstr>
      <vt:lpstr>Preliminaries: DDPG</vt:lpstr>
      <vt:lpstr>Preliminaries: DDPG</vt:lpstr>
      <vt:lpstr>Preliminaries: DDPG</vt:lpstr>
      <vt:lpstr>Preliminaries: Twin Delayed DDPG</vt:lpstr>
      <vt:lpstr>Preliminaries: Twin Delayed DDPG</vt:lpstr>
      <vt:lpstr>Preliminaries: Twin Delayed DDPG</vt:lpstr>
      <vt:lpstr>Introduction: RL in CF</vt:lpstr>
      <vt:lpstr>Introduction: Pitfalls</vt:lpstr>
      <vt:lpstr>Introduction: Pitfalls</vt:lpstr>
      <vt:lpstr>Introduction: MASA</vt:lpstr>
      <vt:lpstr>Introduction: MASA</vt:lpstr>
      <vt:lpstr>Definitions Ahead…</vt:lpstr>
      <vt:lpstr>Approach: Market Observer</vt:lpstr>
      <vt:lpstr>Approach: RL-based Agent</vt:lpstr>
      <vt:lpstr>Approach: Solver-based Agent</vt:lpstr>
      <vt:lpstr>Approach: Rewards</vt:lpstr>
      <vt:lpstr>Approach: Overall</vt:lpstr>
      <vt:lpstr>Implementation</vt:lpstr>
      <vt:lpstr>Implementation</vt:lpstr>
      <vt:lpstr>Results: 4 Performance Metrics</vt:lpstr>
      <vt:lpstr>Results: Value &amp; Risk</vt:lpstr>
      <vt:lpstr>Results: Value &amp; Risk</vt:lpstr>
      <vt:lpstr>Results: Ablation Study</vt:lpstr>
      <vt:lpstr>More on RL for Finance</vt:lpstr>
      <vt:lpstr>More on RL for Finance</vt:lpstr>
      <vt:lpstr>Reflections: Drawbacks of RL</vt:lpstr>
      <vt:lpstr>Reflections: Drawbacks of RL</vt:lpstr>
      <vt:lpstr>Reflections: Drawbacks of RL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Multi-Agent and Self-Adaptive Framework with Deep Reinforcement Learning for Dynamic Portfolio Risk Management</dc:title>
  <dc:creator>肖 肖</dc:creator>
  <cp:lastModifiedBy>肖 肖</cp:lastModifiedBy>
  <cp:revision>125</cp:revision>
  <dcterms:created xsi:type="dcterms:W3CDTF">2024-03-11T15:45:33Z</dcterms:created>
  <dcterms:modified xsi:type="dcterms:W3CDTF">2024-03-13T10:22:39Z</dcterms:modified>
</cp:coreProperties>
</file>